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81" r:id="rId6"/>
    <p:sldId id="261" r:id="rId7"/>
    <p:sldId id="298" r:id="rId8"/>
    <p:sldId id="265" r:id="rId9"/>
    <p:sldId id="269" r:id="rId10"/>
    <p:sldId id="270" r:id="rId11"/>
    <p:sldId id="271" r:id="rId12"/>
    <p:sldId id="266" r:id="rId13"/>
    <p:sldId id="272" r:id="rId14"/>
    <p:sldId id="273" r:id="rId15"/>
    <p:sldId id="279" r:id="rId16"/>
    <p:sldId id="274" r:id="rId17"/>
    <p:sldId id="280" r:id="rId18"/>
    <p:sldId id="299" r:id="rId19"/>
    <p:sldId id="275" r:id="rId20"/>
    <p:sldId id="278" r:id="rId21"/>
    <p:sldId id="262" r:id="rId22"/>
    <p:sldId id="276" r:id="rId23"/>
    <p:sldId id="260" r:id="rId24"/>
    <p:sldId id="277" r:id="rId25"/>
    <p:sldId id="300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1928"/>
            <a:ext cx="9144000" cy="2387600"/>
          </a:xfrm>
        </p:spPr>
        <p:txBody>
          <a:bodyPr>
            <a:normAutofit fontScale="90000"/>
          </a:bodyPr>
          <a:p>
            <a:r>
              <a:rPr lang="en-US" altLang="en-US"/>
              <a:t>Evolutionärer Optimierungsalgorithmen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0723"/>
            <a:ext cx="9144000" cy="1655762"/>
          </a:xfrm>
        </p:spPr>
        <p:txBody>
          <a:bodyPr/>
          <a:p>
            <a:r>
              <a:rPr lang="en-US" altLang="en-US"/>
              <a:t>14.01.19</a:t>
            </a:r>
            <a:endParaRPr lang="en-US" altLang="en-US"/>
          </a:p>
          <a:p>
            <a:r>
              <a:rPr lang="en-US" altLang="en-US"/>
              <a:t>Federico Ramírez Villagrana</a:t>
            </a:r>
            <a:endParaRPr lang="en-US" altLang="en-US"/>
          </a:p>
          <a:p>
            <a:r>
              <a:rPr lang="en-US" altLang="en-US"/>
              <a:t>Universität Hamburg</a:t>
            </a:r>
            <a:endParaRPr lang="en-US" altLang="en-US"/>
          </a:p>
        </p:txBody>
      </p:sp>
      <p:pic>
        <p:nvPicPr>
          <p:cNvPr id="6" name="Picture 5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70815"/>
            <a:ext cx="1522095" cy="1520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Was ist ein ,,evolutionärer” Algorithmus?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015" y="3207385"/>
            <a:ext cx="10515600" cy="942340"/>
          </a:xfrm>
        </p:spPr>
        <p:txBody>
          <a:bodyPr/>
          <a:p>
            <a:pPr marL="457200" lvl="1" indent="0">
              <a:buNone/>
            </a:pPr>
            <a:r>
              <a:rPr lang="en-US" i="1"/>
              <a:t>Ein Algorithmus, der die Lösung eines Problems durch</a:t>
            </a:r>
            <a:endParaRPr lang="en-US" i="1"/>
          </a:p>
          <a:p>
            <a:pPr marL="457200" lvl="1" indent="0">
              <a:buNone/>
            </a:pPr>
            <a:r>
              <a:rPr lang="en-US" i="1"/>
              <a:t>viele Iterationen entwickelt</a:t>
            </a:r>
            <a:r>
              <a:rPr lang="" altLang="en-US" i="1"/>
              <a:t>.</a:t>
            </a:r>
            <a:endParaRPr lang="" alt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Hauptm</a:t>
            </a:r>
            <a:r>
              <a:rPr lang="en-US" altLang="en-US"/>
              <a:t>erkmale der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/>
              <a:t>Zielfunktion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Bevölkerung von mögliche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Vorgänge, die die Elementen der Bevölkerung betreffen und verändern</a:t>
            </a:r>
            <a:endParaRPr lang="en-US"/>
          </a:p>
          <a:p>
            <a:pPr lvl="1"/>
            <a:endParaRPr lang="en-US"/>
          </a:p>
          <a:p>
            <a:pPr lvl="1"/>
            <a:r>
              <a:rPr lang="" altLang="en-US"/>
              <a:t>Iterationen</a:t>
            </a:r>
            <a:endParaRPr lang="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" altLang="en-US"/>
              <a:t>EA Beispiel - </a:t>
            </a:r>
            <a:r>
              <a:rPr lang="en-US" altLang="en-US"/>
              <a:t>Genetische Algorithmen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lvl="1" indent="0">
              <a:buNone/>
            </a:pPr>
            <a:r>
              <a:rPr lang="" altLang="en-US" sz="2800"/>
              <a:t>Hauptelemente eines genetischen Algorithmus</a:t>
            </a:r>
            <a:endParaRPr lang="" altLang="en-US" sz="2800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Codierung der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Ursprüngliche Bevölkerung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Auswahl von Einzelnen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Crossover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Mutation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65125"/>
            <a:ext cx="1144778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 </a:t>
            </a:r>
            <a:r>
              <a:rPr lang="en-US" altLang="en-US"/>
              <a:t>Genetische Algorithmen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ga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5" y="1353185"/>
            <a:ext cx="10058400" cy="50031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73455" y="6259195"/>
            <a:ext cx="975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Dan Simon,</a:t>
            </a:r>
            <a:r>
              <a:rPr lang="en-US" sz="1400" i="1"/>
              <a:t> Evolutionary optimization algorithms - biologically-inspired and population-based approaches to computer intelligence, </a:t>
            </a:r>
            <a:r>
              <a:rPr lang="en-US" sz="1400"/>
              <a:t>John Wiley and Sons, Inc., 2013. </a:t>
            </a:r>
            <a:r>
              <a:rPr lang="" altLang="en-US" sz="1400"/>
              <a:t>p 50.</a:t>
            </a:r>
            <a:endParaRPr lang="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</a:t>
            </a:r>
            <a:r>
              <a:rPr lang="" altLang="en-US">
                <a:sym typeface="+mn-ea"/>
              </a:rPr>
              <a:t>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" altLang="en-US" sz="2800"/>
              <a:t>Hauptidee hinter </a:t>
            </a:r>
            <a:r>
              <a:rPr lang="en-US" altLang="en-US" sz="2800">
                <a:sym typeface="+mn-ea"/>
              </a:rPr>
              <a:t>Partikelschwarmoptimierung</a:t>
            </a:r>
            <a:endParaRPr lang="en-US" altLang="en-US" sz="2800"/>
          </a:p>
          <a:p>
            <a:pPr marL="457200" lvl="1" indent="0">
              <a:buNone/>
            </a:pPr>
            <a:endParaRPr lang="" altLang="en-US"/>
          </a:p>
          <a:p>
            <a:pPr lvl="1"/>
            <a:r>
              <a:rPr lang="" altLang="en-US"/>
              <a:t>E</a:t>
            </a:r>
            <a:r>
              <a:rPr lang="en-US"/>
              <a:t>ine Menge von Partikeln </a:t>
            </a:r>
            <a:r>
              <a:rPr lang="en-US">
                <a:sym typeface="+mn-ea"/>
              </a:rPr>
              <a:t>beweg</a:t>
            </a:r>
            <a:r>
              <a:rPr lang="" altLang="en-US">
                <a:sym typeface="+mn-ea"/>
              </a:rPr>
              <a:t>t</a:t>
            </a:r>
            <a:r>
              <a:rPr lang="en-US">
                <a:sym typeface="+mn-ea"/>
              </a:rPr>
              <a:t> </a:t>
            </a:r>
            <a:r>
              <a:rPr lang="en-US"/>
              <a:t>sich durch den Suchraum</a:t>
            </a:r>
            <a:r>
              <a:rPr lang="" altLang="en-US"/>
              <a:t>.</a:t>
            </a:r>
            <a:endParaRPr lang="" altLang="en-US"/>
          </a:p>
          <a:p>
            <a:pPr lvl="1"/>
            <a:endParaRPr lang="" altLang="en-US"/>
          </a:p>
          <a:p>
            <a:pPr lvl="1"/>
            <a:r>
              <a:rPr lang="" altLang="en-US"/>
              <a:t>Der Suchraum wird in „Nachbarschaften“ unterteilt.</a:t>
            </a:r>
            <a:endParaRPr lang="" altLang="en-US"/>
          </a:p>
          <a:p>
            <a:pPr lvl="1"/>
            <a:endParaRPr lang="" altLang="en-US"/>
          </a:p>
          <a:p>
            <a:pPr lvl="1"/>
            <a:r>
              <a:rPr lang="" altLang="en-US"/>
              <a:t>Die beste Position des Partikels und ihrer Nachbarn werden gespeichert.</a:t>
            </a:r>
            <a:endParaRPr lang="" altLang="en-US"/>
          </a:p>
          <a:p>
            <a:pPr lvl="1"/>
            <a:endParaRPr lang="" altLang="en-US"/>
          </a:p>
          <a:p>
            <a:pPr lvl="1"/>
            <a:r>
              <a:rPr lang="" altLang="en-US"/>
              <a:t>Diese Positionen beeinflussen die Geschwindigkeit der Partikel.</a:t>
            </a:r>
            <a:endParaRPr lang="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51790"/>
            <a:ext cx="11216640" cy="1325880"/>
          </a:xfrm>
        </p:spPr>
        <p:txBody>
          <a:bodyPr>
            <a:normAutofit/>
          </a:bodyPr>
          <a:p>
            <a:r>
              <a:rPr lang="en-US" altLang="en-US" sz="3600">
                <a:sym typeface="+mn-ea"/>
              </a:rPr>
              <a:t>EA Beispiel - </a:t>
            </a:r>
            <a:r>
              <a:rPr lang="en-US" altLang="en-US" sz="3600"/>
              <a:t>Partikelschwarmoptimierung (fort.)</a:t>
            </a:r>
            <a:endParaRPr lang="en-US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pso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21435"/>
            <a:ext cx="7828915" cy="52444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75925" y="3248660"/>
            <a:ext cx="15271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>
                <a:sym typeface="+mn-ea"/>
              </a:rPr>
              <a:t>Dan Simon</a:t>
            </a:r>
            <a:r>
              <a:rPr lang="en-US" sz="1400" i="1">
                <a:sym typeface="+mn-ea"/>
              </a:rPr>
              <a:t>, Evolutionary optimization algorithms - biologically-inspired and population-based approaches to computer intelligence, </a:t>
            </a:r>
            <a:r>
              <a:rPr lang="en-US" sz="1400">
                <a:sym typeface="+mn-ea"/>
              </a:rPr>
              <a:t>John Wiley and Sons, Inc., 2013. </a:t>
            </a:r>
            <a:r>
              <a:rPr lang="en-US" altLang="en-US" sz="1400">
                <a:sym typeface="+mn-ea"/>
              </a:rPr>
              <a:t>p </a:t>
            </a:r>
            <a:r>
              <a:rPr lang="" altLang="en-US" sz="1400">
                <a:sym typeface="+mn-ea"/>
              </a:rPr>
              <a:t>268.</a:t>
            </a:r>
            <a:endParaRPr lang="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8" name="Picture 7" descr="ParticleSwarmArrowsAnim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30" y="1391285"/>
            <a:ext cx="6755130" cy="50660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51430" y="6546215"/>
            <a:ext cx="62103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 i="1"/>
              <a:t>https://en.wikipedia.org/wiki/File:ParticleSwarmArrowsAnimation.gif</a:t>
            </a:r>
            <a:endParaRPr lang="en-US" sz="1400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Andere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380" y="1640840"/>
            <a:ext cx="542163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Ant colony optimization (ACO)</a:t>
            </a:r>
            <a:endParaRPr lang="en-US" altLang="en-US" sz="1800"/>
          </a:p>
          <a:p>
            <a:pPr lvl="2"/>
            <a:r>
              <a:rPr lang="en-US" altLang="en-US" sz="1500"/>
              <a:t>I Dorigo and Stutzle (2004)</a:t>
            </a:r>
            <a:endParaRPr lang="en-US" altLang="en-US" sz="1500"/>
          </a:p>
          <a:p>
            <a:pPr lvl="1"/>
            <a:r>
              <a:rPr lang="en-US" altLang="en-US" sz="1800"/>
              <a:t>Artificial immune system optimization</a:t>
            </a:r>
            <a:endParaRPr lang="en-US" altLang="en-US" sz="1800"/>
          </a:p>
          <a:p>
            <a:pPr lvl="2"/>
            <a:r>
              <a:rPr lang="en-US" altLang="en-US" sz="1500"/>
              <a:t>Cutello and Nicosia (2002)</a:t>
            </a:r>
            <a:endParaRPr lang="en-US" altLang="en-US" sz="1500"/>
          </a:p>
          <a:p>
            <a:pPr lvl="1"/>
            <a:r>
              <a:rPr lang="en-US" altLang="en-US" sz="1800"/>
              <a:t>Bacterial foraging optimization</a:t>
            </a:r>
            <a:endParaRPr lang="en-US" altLang="en-US" sz="1800"/>
          </a:p>
          <a:p>
            <a:pPr lvl="2"/>
            <a:r>
              <a:rPr lang="en-US" altLang="en-US" sz="1500"/>
              <a:t>Kim, Abraham and Cho (2007)</a:t>
            </a:r>
            <a:endParaRPr lang="en-US" altLang="en-US" sz="1500"/>
          </a:p>
          <a:p>
            <a:pPr lvl="1"/>
            <a:r>
              <a:rPr lang="en-US" altLang="en-US" sz="1800"/>
              <a:t>Artificial bee colony optimization (ABC)</a:t>
            </a:r>
            <a:endParaRPr lang="en-US" altLang="en-US" sz="1800"/>
          </a:p>
          <a:p>
            <a:pPr lvl="2"/>
            <a:r>
              <a:rPr lang="en-US" altLang="en-US" sz="1500"/>
              <a:t>Karaboga, (2005)</a:t>
            </a:r>
            <a:endParaRPr lang="en-US" altLang="en-US" sz="1500"/>
          </a:p>
          <a:p>
            <a:pPr lvl="1"/>
            <a:r>
              <a:rPr lang="en-US" altLang="en-US" sz="1800"/>
              <a:t>Cuckoo algorithm</a:t>
            </a:r>
            <a:endParaRPr lang="en-US" altLang="en-US" sz="1800"/>
          </a:p>
          <a:p>
            <a:pPr lvl="2"/>
            <a:r>
              <a:rPr lang="en-US" altLang="en-US" sz="1500"/>
              <a:t>Yang and Deb (2009, 2010)</a:t>
            </a:r>
            <a:endParaRPr lang="en-US" altLang="en-US" sz="1500"/>
          </a:p>
          <a:p>
            <a:pPr lvl="1"/>
            <a:r>
              <a:rPr lang="en-US" altLang="en-US" sz="1800"/>
              <a:t>Firefly optimization</a:t>
            </a:r>
            <a:endParaRPr lang="en-US" altLang="en-US" sz="1800"/>
          </a:p>
          <a:p>
            <a:pPr lvl="2"/>
            <a:r>
              <a:rPr lang="en-US" altLang="en-US" sz="1500"/>
              <a:t>Yang (2010)</a:t>
            </a:r>
            <a:endParaRPr lang="en-US" altLang="en-US" sz="1500"/>
          </a:p>
          <a:p>
            <a:pPr lvl="1"/>
            <a:r>
              <a:rPr lang="en-US" altLang="en-US" sz="1800"/>
              <a:t>Fish optimization</a:t>
            </a:r>
            <a:endParaRPr lang="en-US" altLang="en-US" sz="1800"/>
          </a:p>
          <a:p>
            <a:pPr lvl="2"/>
            <a:r>
              <a:rPr lang="en-US" altLang="en-US" sz="1500"/>
              <a:t>Huang and Zhou (2008)</a:t>
            </a:r>
            <a:endParaRPr lang="en-US" altLang="en-US" sz="1500"/>
          </a:p>
          <a:p>
            <a:pPr lvl="1"/>
            <a:r>
              <a:rPr lang="en-US" altLang="en-US" sz="1800"/>
              <a:t>Raindrop optimization</a:t>
            </a:r>
            <a:endParaRPr lang="en-US" altLang="en-US" sz="1800"/>
          </a:p>
          <a:p>
            <a:pPr lvl="2"/>
            <a:r>
              <a:rPr lang="en-US" altLang="en-US" sz="1500"/>
              <a:t>Shah-Hosseini (2009)</a:t>
            </a:r>
            <a:endParaRPr lang="en-US" altLang="en-US" sz="1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Simulated annealing</a:t>
            </a:r>
            <a:endParaRPr lang="en-US" altLang="en-US" sz="1800"/>
          </a:p>
          <a:p>
            <a:pPr lvl="2"/>
            <a:r>
              <a:rPr lang="en-US" altLang="en-US" sz="1500"/>
              <a:t>Kirkpatrick, Gelatt and Vecchi (1983)</a:t>
            </a:r>
            <a:endParaRPr lang="en-US" altLang="en-US" sz="1500"/>
          </a:p>
          <a:p>
            <a:pPr lvl="1"/>
            <a:r>
              <a:rPr lang="en-US" altLang="en-US" sz="1800"/>
              <a:t>Biogeography-based optimization (BBO)</a:t>
            </a:r>
            <a:endParaRPr lang="en-US" altLang="en-US" sz="1800"/>
          </a:p>
          <a:p>
            <a:pPr lvl="1"/>
            <a:r>
              <a:rPr lang="en-US" altLang="en-US" sz="1800"/>
              <a:t>Chemical reaction optimization (CRO)</a:t>
            </a:r>
            <a:endParaRPr lang="en-US" altLang="en-US" sz="1800"/>
          </a:p>
          <a:p>
            <a:pPr lvl="1"/>
            <a:r>
              <a:rPr lang="en-US" altLang="en-US" sz="1800"/>
              <a:t>Group search optimizer (GSO)</a:t>
            </a:r>
            <a:endParaRPr lang="en-US" altLang="en-US" sz="1800"/>
          </a:p>
          <a:p>
            <a:pPr lvl="1"/>
            <a:r>
              <a:rPr lang="en-US" altLang="en-US" sz="1800"/>
              <a:t>Imperialist competitive algorithm (ICA)</a:t>
            </a:r>
            <a:endParaRPr lang="en-US" altLang="en-US" sz="1800"/>
          </a:p>
          <a:p>
            <a:pPr lvl="1"/>
            <a:r>
              <a:rPr lang="en-US" altLang="en-US" sz="1800"/>
              <a:t>Swine flow Optimization Algorithm</a:t>
            </a:r>
            <a:endParaRPr lang="en-US" altLang="en-US" sz="1800"/>
          </a:p>
          <a:p>
            <a:pPr lvl="1"/>
            <a:r>
              <a:rPr lang="en-US" altLang="en-US" sz="1800"/>
              <a:t>Teaching Learning Based Optimization (TLBO)</a:t>
            </a:r>
            <a:endParaRPr lang="en-US" altLang="en-US" sz="1800"/>
          </a:p>
          <a:p>
            <a:pPr lvl="1"/>
            <a:r>
              <a:rPr lang="en-US" altLang="en-US" sz="1800"/>
              <a:t>Bayesian Optimization Algorithms (BOA)</a:t>
            </a:r>
            <a:endParaRPr lang="en-US" altLang="en-US" sz="1800"/>
          </a:p>
          <a:p>
            <a:pPr lvl="1"/>
            <a:r>
              <a:rPr lang="en-US" altLang="en-US" sz="1800"/>
              <a:t>Population-based incremental learning (PBIL)</a:t>
            </a:r>
            <a:endParaRPr lang="en-US" altLang="en-US" sz="1800"/>
          </a:p>
          <a:p>
            <a:pPr lvl="1"/>
            <a:r>
              <a:rPr lang="en-US" altLang="en-US" sz="1800"/>
              <a:t>Evolution strategy with covariance matrix adaptation (CMA-ES)</a:t>
            </a:r>
            <a:endParaRPr lang="en-US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Noch mehr EA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8630" y="1729105"/>
            <a:ext cx="560197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Charged system search pptimization algorithm </a:t>
            </a:r>
            <a:endParaRPr lang="en-US" altLang="en-US" sz="1800"/>
          </a:p>
          <a:p>
            <a:pPr lvl="1"/>
            <a:r>
              <a:rPr lang="en-US" altLang="en-US" sz="1800"/>
              <a:t>Continuous scatter search (CSS) Optimization Algorithm</a:t>
            </a:r>
            <a:endParaRPr lang="en-US" altLang="en-US" sz="1800"/>
          </a:p>
          <a:p>
            <a:pPr lvl="1"/>
            <a:r>
              <a:rPr lang="en-US" altLang="en-US" sz="1800"/>
              <a:t>Evolutionary programming</a:t>
            </a:r>
            <a:endParaRPr lang="en-US" altLang="en-US" sz="1800"/>
          </a:p>
          <a:p>
            <a:pPr lvl="1"/>
            <a:r>
              <a:rPr lang="en-US" altLang="en-US" sz="1800"/>
              <a:t>League championship algorithm</a:t>
            </a:r>
            <a:endParaRPr lang="en-US" altLang="en-US" sz="1800"/>
          </a:p>
          <a:p>
            <a:pPr lvl="1"/>
            <a:r>
              <a:rPr lang="en-US" altLang="en-US" sz="1800"/>
              <a:t>Harmony search Optimization algorithm</a:t>
            </a:r>
            <a:endParaRPr lang="en-US" altLang="en-US" sz="1800"/>
          </a:p>
          <a:p>
            <a:pPr lvl="1"/>
            <a:r>
              <a:rPr lang="en-US" altLang="en-US" sz="1800"/>
              <a:t>Gravitational search algorithm (GSA) Optimization</a:t>
            </a:r>
            <a:endParaRPr lang="en-US" altLang="en-US" sz="1800"/>
          </a:p>
          <a:p>
            <a:pPr lvl="1"/>
            <a:r>
              <a:rPr lang="en-US" altLang="en-US" sz="1800"/>
              <a:t>Evolution strategies Optimization</a:t>
            </a:r>
            <a:endParaRPr lang="en-US" altLang="en-US" sz="1800"/>
          </a:p>
          <a:p>
            <a:pPr lvl="1"/>
            <a:r>
              <a:rPr lang="en-US" altLang="en-US" sz="1800"/>
              <a:t>Firework algorithm</a:t>
            </a:r>
            <a:endParaRPr lang="en-US" altLang="en-US" sz="1800"/>
          </a:p>
          <a:p>
            <a:pPr lvl="2"/>
            <a:r>
              <a:rPr lang="en-US" altLang="en-US" sz="1500"/>
              <a:t>Ying Tan, (2010)</a:t>
            </a:r>
            <a:endParaRPr lang="en-US" altLang="en-US" sz="1500"/>
          </a:p>
          <a:p>
            <a:pPr lvl="1"/>
            <a:r>
              <a:rPr lang="en-US" altLang="en-US" sz="1800"/>
              <a:t>Big-bang big-crunch Optimization algorithm</a:t>
            </a:r>
            <a:endParaRPr lang="en-US" altLang="en-US" sz="1800"/>
          </a:p>
          <a:p>
            <a:pPr lvl="2"/>
            <a:r>
              <a:rPr lang="en-US" altLang="en-US" sz="1500"/>
              <a:t>OK Erol, (2006)</a:t>
            </a:r>
            <a:endParaRPr lang="en-US" altLang="en-US" sz="150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Backtracking Search Optimization algorithm (BSA)</a:t>
            </a:r>
            <a:endParaRPr lang="en-US" altLang="en-US" sz="1800"/>
          </a:p>
          <a:p>
            <a:pPr lvl="1"/>
            <a:r>
              <a:rPr lang="en-US" altLang="en-US" sz="1800"/>
              <a:t>Multi-objective bat algorithm (MOBA)</a:t>
            </a:r>
            <a:endParaRPr lang="en-US" altLang="en-US" sz="1800"/>
          </a:p>
          <a:p>
            <a:pPr lvl="1"/>
            <a:r>
              <a:rPr lang="en-US" altLang="en-US" sz="1800"/>
              <a:t>Binary Bat Algorithm (BBA)</a:t>
            </a:r>
            <a:endParaRPr lang="en-US" altLang="en-US" sz="1800"/>
          </a:p>
          <a:p>
            <a:pPr lvl="1"/>
            <a:r>
              <a:rPr lang="en-US" altLang="en-US" sz="1800"/>
              <a:t>The Wind Driven Optimization (WDO) algorithm</a:t>
            </a:r>
            <a:endParaRPr lang="en-US" altLang="en-US" sz="1800"/>
          </a:p>
          <a:p>
            <a:pPr lvl="1"/>
            <a:r>
              <a:rPr lang="en-US" altLang="en-US" sz="1800"/>
              <a:t>Grey Wolf Optimizer (GWO)</a:t>
            </a:r>
            <a:endParaRPr lang="en-US" altLang="en-US" sz="1800"/>
          </a:p>
          <a:p>
            <a:pPr lvl="1"/>
            <a:r>
              <a:rPr lang="en-US" altLang="en-US" sz="1800"/>
              <a:t>Active-Set Algorithm (ASA)</a:t>
            </a:r>
            <a:endParaRPr lang="en-US" altLang="en-US" sz="1800"/>
          </a:p>
          <a:p>
            <a:pPr lvl="1"/>
            <a:r>
              <a:rPr lang="en-US" altLang="en-US" sz="1800"/>
              <a:t>Alternating Conditional Expectation algorithm (ACE)</a:t>
            </a:r>
            <a:endParaRPr lang="en-US" altLang="en-US" sz="1800"/>
          </a:p>
          <a:p>
            <a:pPr lvl="1"/>
            <a:r>
              <a:rPr lang="en-US" altLang="en-US" sz="1800"/>
              <a:t>Normalized Normal Constraint (NNC) algorithm</a:t>
            </a:r>
            <a:endParaRPr lang="en-US" altLang="en-US" sz="1800"/>
          </a:p>
          <a:p>
            <a:pPr lvl="1"/>
            <a:r>
              <a:rPr lang="en-US" altLang="en-US" sz="1800"/>
              <a:t>Flower Pollination Algorithm</a:t>
            </a:r>
            <a:endParaRPr lang="en-US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Verwendungsbereich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Übersicht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825625"/>
            <a:ext cx="10515600" cy="4351338"/>
          </a:xfrm>
        </p:spPr>
        <p:txBody>
          <a:bodyPr/>
          <a:p>
            <a:r>
              <a:rPr lang="en-US" altLang="en-US" sz="2400"/>
              <a:t>Optimierung</a:t>
            </a:r>
            <a:endParaRPr lang="en-US" altLang="en-US" sz="2400"/>
          </a:p>
          <a:p>
            <a:pPr lvl="1"/>
            <a:r>
              <a:rPr lang="en-US" altLang="en-US" sz="2055"/>
              <a:t>Definition </a:t>
            </a:r>
            <a:r>
              <a:rPr lang="" altLang="en-US" sz="2055"/>
              <a:t>und wichtige Begriffe</a:t>
            </a:r>
            <a:endParaRPr lang="en-US" altLang="en-US" sz="2055"/>
          </a:p>
          <a:p>
            <a:pPr lvl="1"/>
            <a:r>
              <a:rPr lang="en-US" altLang="en-US" sz="2055"/>
              <a:t>Arten</a:t>
            </a:r>
            <a:endParaRPr lang="en-US" altLang="en-US" sz="1760"/>
          </a:p>
          <a:p>
            <a:pPr lvl="0"/>
            <a:r>
              <a:rPr lang="en-US" altLang="en-US" sz="2400"/>
              <a:t>Evolutionäre Algorithmen</a:t>
            </a:r>
            <a:endParaRPr lang="en-US" altLang="en-US" sz="2790"/>
          </a:p>
          <a:p>
            <a:pPr lvl="1"/>
            <a:r>
              <a:rPr lang="en-US" altLang="en-US" sz="2060"/>
              <a:t>Definition</a:t>
            </a:r>
            <a:endParaRPr lang="en-US" altLang="en-US" sz="2060"/>
          </a:p>
          <a:p>
            <a:pPr lvl="1"/>
            <a:r>
              <a:rPr lang="en-US" altLang="en-US" sz="2060"/>
              <a:t>Merkmale</a:t>
            </a:r>
            <a:endParaRPr lang="en-US" altLang="en-US" sz="2060"/>
          </a:p>
          <a:p>
            <a:pPr lvl="1"/>
            <a:r>
              <a:rPr lang="en-US" altLang="en-US" sz="2060"/>
              <a:t>Beispiele</a:t>
            </a:r>
            <a:endParaRPr lang="en-US" altLang="en-US" sz="2060"/>
          </a:p>
          <a:p>
            <a:pPr lvl="0"/>
            <a:r>
              <a:rPr lang="en-US" altLang="en-US" sz="2400"/>
              <a:t>Evolutionäre Algorithmen Vor- und Nachteile</a:t>
            </a:r>
            <a:endParaRPr lang="en-US" altLang="en-US" sz="2400"/>
          </a:p>
          <a:p>
            <a:pPr lvl="0"/>
            <a:r>
              <a:rPr lang="en-US" altLang="en-US" sz="2400"/>
              <a:t>Zusammenfassung</a:t>
            </a:r>
            <a:endParaRPr lang="en-US" alt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Vorteile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Lösungen </a:t>
            </a:r>
            <a:r>
              <a:rPr lang="en-US" altLang="en-US"/>
              <a:t>in angemessener Zeit </a:t>
            </a:r>
            <a:r>
              <a:rPr lang="en-US"/>
              <a:t>finden</a:t>
            </a:r>
            <a:r>
              <a:rPr lang="en-US" altLang="en-US"/>
              <a:t>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Keine Verwendungsbereichgrenze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</a:t>
            </a:r>
            <a:r>
              <a:rPr lang="en-US" altLang="en-US"/>
              <a:t>Nachteile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b="1"/>
              <a:t>Gute</a:t>
            </a:r>
            <a:r>
              <a:rPr lang="en-US" altLang="en-US"/>
              <a:t> Lösungen, wahrscheinlich nicht die beste.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>
                <a:sym typeface="+mn-ea"/>
              </a:rPr>
              <a:t>Definition der </a:t>
            </a:r>
            <a:r>
              <a:rPr lang="en-US" altLang="en-US"/>
              <a:t>Zielfunktion.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Parameter Einstellung.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Zusammenfassung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Optimierung stellt ein schwieriges Problem dar.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Evolutionäre Algorithmen sind ein vorteilhaftes Werkzeug.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390" y="3115945"/>
            <a:ext cx="7474585" cy="626110"/>
          </a:xfrm>
        </p:spPr>
        <p:txBody>
          <a:bodyPr/>
          <a:p>
            <a:pPr marL="0" indent="0">
              <a:buNone/>
            </a:pPr>
            <a:r>
              <a:rPr lang="" altLang="en-US" sz="3600"/>
              <a:t>Danke für Ihre Aufmerksamkeit</a:t>
            </a:r>
            <a:endParaRPr lang="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Was ist Optimierung?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D</a:t>
            </a:r>
            <a:r>
              <a:rPr lang="en-US" altLang="en-US"/>
              <a:t>ie Findung von Parametern eines Systems, die ein bestmögliches Ergebnis erzielen sollen.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Die Auswahl der bestmöglichen Lösungen eines Problems aus einer Menge möglicher Lösungen.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Optimierung </a:t>
            </a:r>
            <a:r>
              <a:rPr lang="" altLang="en-US"/>
              <a:t>- wichtige Begriffe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Zielfunktion (auch Fitness- oder Kostenfunktion)</a:t>
            </a:r>
            <a:endParaRPr lang="" altLang="en-US"/>
          </a:p>
          <a:p>
            <a:endParaRPr lang="" altLang="en-US"/>
          </a:p>
          <a:p>
            <a:endParaRPr lang="" altLang="en-US"/>
          </a:p>
          <a:p>
            <a:pPr marL="0" indent="0">
              <a:buNone/>
            </a:pPr>
            <a:endParaRPr lang="" altLang="en-US"/>
          </a:p>
          <a:p>
            <a:r>
              <a:rPr lang="" altLang="en-US"/>
              <a:t>Wo         die Anzahl an ,,Dimensionen” des Problems ist.</a:t>
            </a:r>
            <a:endParaRPr lang="" altLang="en-US"/>
          </a:p>
          <a:p>
            <a:endParaRPr lang="" altLang="en-US"/>
          </a:p>
          <a:p>
            <a:r>
              <a:rPr lang="" altLang="en-US"/>
              <a:t>     wird ,,Entscheidungsvariable” genannt.</a:t>
            </a:r>
            <a:endParaRPr lang="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zielfunk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5" y="2524125"/>
            <a:ext cx="6193155" cy="711200"/>
          </a:xfrm>
          <a:prstGeom prst="rect">
            <a:avLst/>
          </a:prstGeom>
        </p:spPr>
      </p:pic>
      <p:pic>
        <p:nvPicPr>
          <p:cNvPr id="6" name="Picture 5" descr="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3475990"/>
            <a:ext cx="495300" cy="923925"/>
          </a:xfrm>
          <a:prstGeom prst="rect">
            <a:avLst/>
          </a:prstGeom>
        </p:spPr>
      </p:pic>
      <p:pic>
        <p:nvPicPr>
          <p:cNvPr id="8" name="Picture 7" descr="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" y="4540885"/>
            <a:ext cx="4572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Optimierung </a:t>
            </a:r>
            <a:r>
              <a:rPr lang="" altLang="en-US"/>
              <a:t>- Beispiel Problem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825625"/>
            <a:ext cx="3592195" cy="4351655"/>
          </a:xfrm>
        </p:spPr>
        <p:txBody>
          <a:bodyPr>
            <a:normAutofit lnSpcReduction="20000"/>
          </a:bodyPr>
          <a:p>
            <a:pPr marL="514350" indent="-514350">
              <a:buAutoNum type="arabicPeriod"/>
            </a:pPr>
            <a:r>
              <a:rPr lang="en-US" altLang="en-US"/>
              <a:t>take-off weight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wing span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horizontal tail span</a:t>
            </a:r>
            <a:endParaRPr lang="en-US" altLang="en-US"/>
          </a:p>
          <a:p>
            <a:pPr marL="457200" indent="-457200">
              <a:buAutoNum type="arabicPeriod"/>
            </a:pPr>
            <a:r>
              <a:rPr lang="en-US" altLang="en-US" sz="2400">
                <a:sym typeface="+mn-ea"/>
              </a:rPr>
              <a:t>vertical tail span</a:t>
            </a:r>
            <a:endParaRPr lang="en-US" altLang="en-US" sz="24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mach no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seating capacity</a:t>
            </a:r>
            <a:endParaRPr lang="en-US" altLang="en-US" sz="20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aspect ratio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sfc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altitude</a:t>
            </a:r>
            <a:endParaRPr lang="en-US" altLang="en-US" sz="16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length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diameter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endParaRPr lang="en-US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/>
        </p:nvSpPr>
        <p:spPr>
          <a:xfrm>
            <a:off x="3465830" y="1825625"/>
            <a:ext cx="3592195" cy="2648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2"/>
            </a:pPr>
            <a:r>
              <a:rPr lang="en-US" altLang="en-US" sz="1200"/>
              <a:t>wing sweep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angle of attack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ultimate load factor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taper ratio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horizontal tail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thickness by chord ratio of vertical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horizontal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vertical tail</a:t>
            </a:r>
            <a:endParaRPr lang="en-US" altLang="en-US" sz="800"/>
          </a:p>
        </p:txBody>
      </p:sp>
      <p:pic>
        <p:nvPicPr>
          <p:cNvPr id="6" name="Picture 5" descr="aircraft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65" y="1546860"/>
            <a:ext cx="4868545" cy="2964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614160" y="4511675"/>
            <a:ext cx="4999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/>
              <a:t>Imran Ali Chaudhry and Ali Ahmed, Preliminary aircraft design optimization using genetic algorithms, Journal of Scientific and Industrial Research 73 (2014), 302 – 307.</a:t>
            </a:r>
            <a:endParaRPr lang="en-US" sz="1200" i="1"/>
          </a:p>
        </p:txBody>
      </p:sp>
      <p:sp>
        <p:nvSpPr>
          <p:cNvPr id="9" name="Text Box 8"/>
          <p:cNvSpPr txBox="1"/>
          <p:nvPr/>
        </p:nvSpPr>
        <p:spPr>
          <a:xfrm>
            <a:off x="3252470" y="4314190"/>
            <a:ext cx="2358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b="1">
                <a:solidFill>
                  <a:srgbClr val="FF0000"/>
                </a:solidFill>
              </a:rPr>
              <a:t>20 Dimensionen!</a:t>
            </a:r>
            <a:endParaRPr lang="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Arten der 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simpl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5" y="1553845"/>
            <a:ext cx="7202805" cy="48025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1650" y="2230755"/>
            <a:ext cx="154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Einfach</a:t>
            </a:r>
            <a:endParaRPr lang="en-US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constricted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05" y="1564005"/>
            <a:ext cx="8518525" cy="47923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2905" y="2263775"/>
            <a:ext cx="2446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Eingeschränkt</a:t>
            </a: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multi_objectiv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1576705"/>
            <a:ext cx="7203440" cy="4802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3535" y="2260600"/>
            <a:ext cx="2487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Multi-objective</a:t>
            </a: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rastrigin_fun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85" y="1379220"/>
            <a:ext cx="8839200" cy="4841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4495" y="2261870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Multi-modal</a:t>
            </a:r>
            <a:endParaRPr lang="en-US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3690620" y="5751195"/>
            <a:ext cx="797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https://commons.wikimedia.org/wiki/File:Rastrigin_function.png</a:t>
            </a:r>
            <a:endParaRPr lang="en-US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4648</Words>
  <Application>WPS Presentation</Application>
  <PresentationFormat>Widescreen</PresentationFormat>
  <Paragraphs>258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DejaVu Sans</vt:lpstr>
      <vt:lpstr>Calibri</vt:lpstr>
      <vt:lpstr>微软雅黑</vt:lpstr>
      <vt:lpstr>Monospace</vt:lpstr>
      <vt:lpstr>Arial Unicode MS</vt:lpstr>
      <vt:lpstr>Standard Symbols PS</vt:lpstr>
      <vt:lpstr>Office Theme</vt:lpstr>
      <vt:lpstr>Evolutionärer Optimierungsalgorithmen</vt:lpstr>
      <vt:lpstr>Übersicht</vt:lpstr>
      <vt:lpstr>Was ist Optimierung?</vt:lpstr>
      <vt:lpstr>Was ist Optimierung?</vt:lpstr>
      <vt:lpstr>Was ist Optimierung?</vt:lpstr>
      <vt:lpstr>Arten der Optimierung</vt:lpstr>
      <vt:lpstr>Arten der Optimierung (fort.)</vt:lpstr>
      <vt:lpstr>Arten der Optimierung (fort.)</vt:lpstr>
      <vt:lpstr>Arten der Optimierung (fort.)</vt:lpstr>
      <vt:lpstr>Was ist ein ,,evolutionärer” Algorithmus?</vt:lpstr>
      <vt:lpstr>Merkmale der EA</vt:lpstr>
      <vt:lpstr>Genetische Algorithmen</vt:lpstr>
      <vt:lpstr>Genetische Algorithmen (fort.)</vt:lpstr>
      <vt:lpstr>Partikelschwarmoptimierung</vt:lpstr>
      <vt:lpstr>Partikelschwarmoptimierung (fort.)</vt:lpstr>
      <vt:lpstr>EA Beispiel - Partikelschwarmoptimierung</vt:lpstr>
      <vt:lpstr>Andere EA</vt:lpstr>
      <vt:lpstr>Noch mehr EA</vt:lpstr>
      <vt:lpstr>Verwendungsbereich</vt:lpstr>
      <vt:lpstr>EA und Optimierung - Vorteile</vt:lpstr>
      <vt:lpstr>EA und Optimierung - Nachteile</vt:lpstr>
      <vt:lpstr>Zusammenfassung</vt:lpstr>
      <vt:lpstr>Zusammenfassung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Evolutionärer Optimierungsalgorithmen</dc:title>
  <dc:creator>freddierv</dc:creator>
  <cp:lastModifiedBy>freddierv</cp:lastModifiedBy>
  <cp:revision>28</cp:revision>
  <dcterms:created xsi:type="dcterms:W3CDTF">2019-01-12T22:08:20Z</dcterms:created>
  <dcterms:modified xsi:type="dcterms:W3CDTF">2019-01-12T22:08:20Z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